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312" r:id="rId3"/>
    <p:sldId id="313" r:id="rId4"/>
    <p:sldId id="314" r:id="rId5"/>
    <p:sldId id="257" r:id="rId6"/>
    <p:sldId id="316" r:id="rId7"/>
    <p:sldId id="258" r:id="rId8"/>
    <p:sldId id="259" r:id="rId9"/>
    <p:sldId id="260" r:id="rId10"/>
    <p:sldId id="261" r:id="rId11"/>
    <p:sldId id="262" r:id="rId12"/>
    <p:sldId id="315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317" r:id="rId37"/>
    <p:sldId id="318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E84B5-6C5C-40C9-B618-C248E6A83BD0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0DAEE-1C87-4705-B503-41A7A40FC78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9D23B-729A-454F-95E5-7FBE559869C8}" type="datetime1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51468-BB22-4201-BD9B-8252CBFE0579}" type="datetime1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93252-4730-4F14-8D53-28E011EEEBE8}" type="datetime1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CFA-CFDE-4C2B-8161-3E7B85660493}" type="datetime1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1509-EDDB-4DA2-B69C-10B83B5F507B}" type="datetime1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2526-29C7-43D3-8D86-A7C59007932A}" type="datetime1">
              <a:rPr lang="en-US" smtClean="0"/>
              <a:pPr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0373-5EBB-431C-AE08-384AC10E9D1E}" type="datetime1">
              <a:rPr lang="en-US" smtClean="0"/>
              <a:pPr/>
              <a:t>9/29/2022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6FF8-14E8-42CA-A3A3-0A7C4DD5B9DF}" type="datetime1">
              <a:rPr lang="en-US" smtClean="0"/>
              <a:pPr/>
              <a:t>9/29/2022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A2B5-1624-46B4-A022-5E26D5FC0E90}" type="datetime1">
              <a:rPr lang="en-US" smtClean="0"/>
              <a:pPr/>
              <a:t>9/29/2022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8416F-A0D2-4362-BDBB-1DF99886D897}" type="datetime1">
              <a:rPr lang="en-US" smtClean="0"/>
              <a:pPr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74560-929E-4C2C-986C-289CA933D4CF}" type="datetime1">
              <a:rPr lang="en-US" smtClean="0"/>
              <a:pPr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32E62-877A-4CBC-9EA1-21D7CB90BBA3}" type="datetime1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n.wiktionary.org/wiki/%CF%8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en.wiktionary.org/wiki/%CF%83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d/degrees-of-freedom.asp" TargetMode="External"/><Relationship Id="rId2" Type="http://schemas.openxmlformats.org/officeDocument/2006/relationships/hyperlink" Target="https://www.investopedia.com/terms/p/probabilitydistribution.asp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en.wiktionary.org/wiki/%CF%8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Method of Estimation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#1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473466"/>
            <a:ext cx="8229600" cy="277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#2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669786"/>
            <a:ext cx="8229600" cy="2386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078" y="1600200"/>
            <a:ext cx="411384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#2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650038"/>
            <a:ext cx="8229600" cy="242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#3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60508"/>
            <a:ext cx="8229600" cy="4792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3733800"/>
            <a:ext cx="3048000" cy="297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Intervals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438400"/>
            <a:ext cx="8229600" cy="2208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 Estimates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59941"/>
            <a:ext cx="8229600" cy="2606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8229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1828" y="1600200"/>
            <a:ext cx="804034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117404"/>
            <a:ext cx="8229600" cy="3491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Determining an Interval including A Fixed Proportion of the Sample Mean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494839"/>
            <a:ext cx="8229600" cy="273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 Process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28193"/>
            <a:ext cx="8229600" cy="4069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Formula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165744"/>
            <a:ext cx="8229600" cy="339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Level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943402"/>
            <a:ext cx="8229600" cy="1839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Level, (1-</a:t>
            </a:r>
            <a:r>
              <a:rPr lang="el-GR" dirty="0" smtClean="0"/>
              <a:t>α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87574"/>
            <a:ext cx="8229600" cy="2951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Intervals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" y="1615281"/>
            <a:ext cx="8153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Confidence Interval for </a:t>
            </a:r>
            <a:r>
              <a:rPr lang="el-GR" dirty="0" smtClean="0"/>
              <a:t>μ</a:t>
            </a:r>
            <a:r>
              <a:rPr lang="en-US" dirty="0" smtClean="0"/>
              <a:t> (</a:t>
            </a:r>
            <a:r>
              <a:rPr lang="el-GR" dirty="0" smtClean="0">
                <a:hlinkClick r:id="rId2"/>
              </a:rPr>
              <a:t>σ</a:t>
            </a:r>
            <a:r>
              <a:rPr lang="el-GR" u="sng" dirty="0" smtClean="0"/>
              <a:t/>
            </a:r>
            <a:br>
              <a:rPr lang="el-GR" u="sng" dirty="0" smtClean="0"/>
            </a:br>
            <a:r>
              <a:rPr lang="en-US" dirty="0" smtClean="0"/>
              <a:t>known)</a:t>
            </a:r>
            <a:endParaRPr lang="en-US" dirty="0"/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7" y="1786731"/>
            <a:ext cx="7058025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667" y="1600200"/>
            <a:ext cx="809266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5850" y="523875"/>
            <a:ext cx="69723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0"/>
            <a:ext cx="4400242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738437"/>
            <a:ext cx="4296690" cy="274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Level of Confidence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05475"/>
            <a:ext cx="8229600" cy="371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Intervals and Level of Confidence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8578" y="1600200"/>
            <a:ext cx="704684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078" y="1600200"/>
            <a:ext cx="411384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14600"/>
            <a:ext cx="8229600" cy="207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1591" y="304800"/>
            <a:ext cx="68208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4876800"/>
            <a:ext cx="7820025" cy="1641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825" y="1333500"/>
            <a:ext cx="813435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425" y="3733800"/>
            <a:ext cx="843915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14400"/>
            <a:ext cx="8229600" cy="3753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2507" y="4652048"/>
            <a:ext cx="4656893" cy="2129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81200"/>
            <a:ext cx="8229600" cy="243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3025" y="485775"/>
            <a:ext cx="64579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714103"/>
            <a:ext cx="7924800" cy="696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Confidence Interval for </a:t>
            </a:r>
            <a:r>
              <a:rPr lang="el-GR" dirty="0" smtClean="0"/>
              <a:t>μ</a:t>
            </a:r>
            <a:r>
              <a:rPr lang="en-US" dirty="0" smtClean="0"/>
              <a:t> (</a:t>
            </a:r>
            <a:r>
              <a:rPr lang="el-GR" dirty="0" smtClean="0">
                <a:hlinkClick r:id="rId2"/>
              </a:rPr>
              <a:t>σ</a:t>
            </a:r>
            <a:r>
              <a:rPr lang="el-GR" u="sng" dirty="0" smtClean="0"/>
              <a:t/>
            </a:r>
            <a:br>
              <a:rPr lang="el-GR" u="sng" dirty="0" smtClean="0"/>
            </a:br>
            <a:r>
              <a:rPr lang="en-US" dirty="0" smtClean="0"/>
              <a:t>unknown)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754344"/>
            <a:ext cx="8229600" cy="2217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Student’s t-distribution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 smtClean="0"/>
              <a:t>The T distribution, also known as the Student’s t-distribution, is a type of </a:t>
            </a:r>
            <a:r>
              <a:rPr lang="en-US" u="sng" dirty="0" smtClean="0">
                <a:hlinkClick r:id="rId2"/>
              </a:rPr>
              <a:t>probability distribution</a:t>
            </a:r>
            <a:r>
              <a:rPr lang="en-US" dirty="0" smtClean="0"/>
              <a:t> that is similar to the normal distribution with its bell shape but has heavier tails. T distributions have a greater chance for extreme values than normal distributions, hence the fatter tails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Tail heaviness is determined by a parameter of the T distribution called </a:t>
            </a:r>
            <a:r>
              <a:rPr lang="en-US" u="sng" dirty="0" smtClean="0">
                <a:hlinkClick r:id="rId3"/>
              </a:rPr>
              <a:t>degrees of freedom</a:t>
            </a:r>
            <a:r>
              <a:rPr lang="en-US" dirty="0" smtClean="0"/>
              <a:t>, with smaller values giving heavier tails, and with higher values making the T distribution resemble a standard normal distribution with a mean of 0, and a standard deviation of 1.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US" dirty="0" smtClean="0"/>
              <a:t>When a sample of n observations is taken from a normally distributed population having mean M and standard deviation D, the sample mean, m, and the sample standard deviation, d, will differ from M and D because of the randomness of the sample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A z-score can be calculated with the population standard deviation as Z = (x – M)/D, and this value has the normal distribution with mean 0 and standard deviation 1. But when using the estimated standard deviation, a t-score is calculated as T = (m – M)/{d/</a:t>
            </a:r>
            <a:r>
              <a:rPr lang="en-US" dirty="0" err="1" smtClean="0"/>
              <a:t>sqrt</a:t>
            </a:r>
            <a:r>
              <a:rPr lang="en-US" dirty="0" smtClean="0"/>
              <a:t>(n)}, the difference between d and D makes the distribution a T distribution with (n - 1) degrees of freedom rather than the normal distribution with mean 0 and standard deviation 1.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96417"/>
            <a:ext cx="8229600" cy="3133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Student’s t Distribution</a:t>
            </a:r>
            <a:endParaRPr 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962" y="2229644"/>
            <a:ext cx="8220075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06385"/>
            <a:ext cx="8229600" cy="331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 of Freedom(</a:t>
            </a:r>
            <a:r>
              <a:rPr lang="en-US" dirty="0" err="1" smtClean="0"/>
              <a:t>df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172301"/>
            <a:ext cx="8229600" cy="3381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Student’s t Distribution</a:t>
            </a:r>
            <a:endParaRPr 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518" y="1600200"/>
            <a:ext cx="790096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Student’s t Table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421301"/>
            <a:ext cx="8229600" cy="2883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82119"/>
            <a:ext cx="8229600" cy="3962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Student’s t Table</a:t>
            </a:r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1" y="914400"/>
            <a:ext cx="76962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85708"/>
            <a:ext cx="8229600" cy="507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57200"/>
            <a:ext cx="8229600" cy="6019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762000"/>
            <a:ext cx="7620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3190875"/>
            <a:ext cx="57626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34709"/>
            <a:ext cx="8229600" cy="1965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338" y="3160506"/>
            <a:ext cx="8424862" cy="3621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52600"/>
            <a:ext cx="8229600" cy="126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361950"/>
            <a:ext cx="56388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276599"/>
            <a:ext cx="8605996" cy="289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 Estimation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59262"/>
            <a:ext cx="8229600" cy="300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 Endpoints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129755"/>
            <a:ext cx="8229600" cy="3466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66800"/>
            <a:ext cx="8229600" cy="1303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1675" y="2057400"/>
            <a:ext cx="520065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558877"/>
            <a:ext cx="7391400" cy="176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14400"/>
            <a:ext cx="8229600" cy="2344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3505200"/>
            <a:ext cx="7648575" cy="3080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67814"/>
            <a:ext cx="8229600" cy="1927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963" y="3133725"/>
            <a:ext cx="7458075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6812" y="1828800"/>
            <a:ext cx="681037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" y="4648200"/>
            <a:ext cx="7696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size for an Interval Estimation of a Population Proportion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6337" y="1615281"/>
            <a:ext cx="679132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50501"/>
            <a:ext cx="8229600" cy="1673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9663" y="3429000"/>
            <a:ext cx="692467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Sample Size</a:t>
            </a:r>
            <a:endParaRPr lang="en-US" dirty="0"/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812" y="2496344"/>
            <a:ext cx="6048375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Sampling Error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19200"/>
            <a:ext cx="8229600" cy="264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1" y="3886200"/>
            <a:ext cx="4267200" cy="2866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04017"/>
            <a:ext cx="8229600" cy="4318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Estimate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 point estimate gives statisticians a single value as the estimate of a given population parameter. For example, the sample mean X̄ is the point estimate of the population mean μ. Similarly, the sample proportion </a:t>
            </a:r>
            <a:r>
              <a:rPr lang="en-US" i="1" dirty="0" smtClean="0"/>
              <a:t>p </a:t>
            </a:r>
            <a:r>
              <a:rPr lang="en-US" dirty="0" smtClean="0"/>
              <a:t>is a point estimate of the population proportion </a:t>
            </a:r>
            <a:r>
              <a:rPr lang="en-US" b="1" i="1" dirty="0" smtClean="0"/>
              <a:t>p</a:t>
            </a:r>
            <a:r>
              <a:rPr lang="en-US" dirty="0" smtClean="0"/>
              <a:t> when binomial modeling is involved.</a:t>
            </a:r>
          </a:p>
          <a:p>
            <a:r>
              <a:rPr lang="en-US" dirty="0" smtClean="0"/>
              <a:t>it has no sampling distribution.</a:t>
            </a:r>
          </a:p>
          <a:p>
            <a:r>
              <a:rPr lang="en-US" dirty="0" smtClean="0"/>
              <a:t>Point estimates are subject to bias, where the bias is the difference between the expected value of the estimator and the true value of the population parameter involved.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27082"/>
            <a:ext cx="8229600" cy="307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00200"/>
            <a:ext cx="8229600" cy="113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4913" y="3200400"/>
            <a:ext cx="673417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</a:t>
            </a:r>
            <a:r>
              <a:rPr lang="el-GR" dirty="0" smtClean="0">
                <a:hlinkClick r:id="rId2"/>
              </a:rPr>
              <a:t>σ</a:t>
            </a:r>
            <a:r>
              <a:rPr lang="en-US" dirty="0" smtClean="0"/>
              <a:t> is unknown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633271"/>
            <a:ext cx="8229600" cy="2459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and Interval Estimate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61478"/>
            <a:ext cx="8229600" cy="300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Estimates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1025" y="2367756"/>
            <a:ext cx="798195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#1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97180"/>
            <a:ext cx="8229600" cy="293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408</Words>
  <Application>Microsoft Office PowerPoint</Application>
  <PresentationFormat>On-screen Show (4:3)</PresentationFormat>
  <Paragraphs>123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Method of Estimation</vt:lpstr>
      <vt:lpstr>Determining an Interval including A Fixed Proportion of the Sample Mean</vt:lpstr>
      <vt:lpstr>Slide 3</vt:lpstr>
      <vt:lpstr>Cont’d…</vt:lpstr>
      <vt:lpstr>Confidence Interval Estimation</vt:lpstr>
      <vt:lpstr>Point Estimate</vt:lpstr>
      <vt:lpstr>Point and Interval Estimate</vt:lpstr>
      <vt:lpstr>Point Estimates</vt:lpstr>
      <vt:lpstr>Example #1</vt:lpstr>
      <vt:lpstr>Solution #1</vt:lpstr>
      <vt:lpstr>Example #2</vt:lpstr>
      <vt:lpstr>Slide 12</vt:lpstr>
      <vt:lpstr>Solution #2</vt:lpstr>
      <vt:lpstr>Example #3</vt:lpstr>
      <vt:lpstr>Confidence Intervals</vt:lpstr>
      <vt:lpstr>Confidence Interval Estimates</vt:lpstr>
      <vt:lpstr>Example</vt:lpstr>
      <vt:lpstr>Cont’d…</vt:lpstr>
      <vt:lpstr>Cont’d…</vt:lpstr>
      <vt:lpstr>Estimation Process</vt:lpstr>
      <vt:lpstr>General Formula</vt:lpstr>
      <vt:lpstr>Confidence Level</vt:lpstr>
      <vt:lpstr>Confidence Level, (1-α)</vt:lpstr>
      <vt:lpstr>Confidence Intervals</vt:lpstr>
      <vt:lpstr>Confidence Interval for μ (σ known)</vt:lpstr>
      <vt:lpstr>Slide 26</vt:lpstr>
      <vt:lpstr>Slide 27</vt:lpstr>
      <vt:lpstr>Common Level of Confidence</vt:lpstr>
      <vt:lpstr>Intervals and Level of Confidence</vt:lpstr>
      <vt:lpstr>Example</vt:lpstr>
      <vt:lpstr>Slide 31</vt:lpstr>
      <vt:lpstr>Example</vt:lpstr>
      <vt:lpstr>Solution</vt:lpstr>
      <vt:lpstr>Slide 34</vt:lpstr>
      <vt:lpstr>Confidence Interval for μ (σ unknown)</vt:lpstr>
      <vt:lpstr>Student’s t-distribution</vt:lpstr>
      <vt:lpstr>Cont’d…</vt:lpstr>
      <vt:lpstr>Cont’d…</vt:lpstr>
      <vt:lpstr>Student’s t Distribution</vt:lpstr>
      <vt:lpstr>Degree of Freedom(df)</vt:lpstr>
      <vt:lpstr>Student’s t Distribution</vt:lpstr>
      <vt:lpstr>Student’s t Table</vt:lpstr>
      <vt:lpstr>Cont’d…</vt:lpstr>
      <vt:lpstr>Student’s t Table</vt:lpstr>
      <vt:lpstr>Cont’d…</vt:lpstr>
      <vt:lpstr>Slide 46</vt:lpstr>
      <vt:lpstr>Example</vt:lpstr>
      <vt:lpstr>Example</vt:lpstr>
      <vt:lpstr>Slide 49</vt:lpstr>
      <vt:lpstr>Confidence Interval Endpoints</vt:lpstr>
      <vt:lpstr>Example</vt:lpstr>
      <vt:lpstr>Example</vt:lpstr>
      <vt:lpstr>Example</vt:lpstr>
      <vt:lpstr>Solution</vt:lpstr>
      <vt:lpstr>Sample size for an Interval Estimation of a Population Proportion</vt:lpstr>
      <vt:lpstr>Example</vt:lpstr>
      <vt:lpstr>Determine Sample Size</vt:lpstr>
      <vt:lpstr>Sampling Error</vt:lpstr>
      <vt:lpstr>Cont’d…</vt:lpstr>
      <vt:lpstr>Cont’d…</vt:lpstr>
      <vt:lpstr>Example</vt:lpstr>
      <vt:lpstr>If σ is unknown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 of Estimation</dc:title>
  <dc:creator>Ayan Seal</dc:creator>
  <cp:lastModifiedBy>Windows User</cp:lastModifiedBy>
  <cp:revision>99</cp:revision>
  <dcterms:created xsi:type="dcterms:W3CDTF">2006-08-16T00:00:00Z</dcterms:created>
  <dcterms:modified xsi:type="dcterms:W3CDTF">2022-09-29T03:17:25Z</dcterms:modified>
</cp:coreProperties>
</file>